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7" r:id="rId4"/>
    <p:sldId id="266" r:id="rId5"/>
    <p:sldId id="257" r:id="rId6"/>
    <p:sldId id="260" r:id="rId7"/>
    <p:sldId id="263" r:id="rId8"/>
    <p:sldId id="269" r:id="rId9"/>
    <p:sldId id="261" r:id="rId10"/>
    <p:sldId id="268" r:id="rId11"/>
    <p:sldId id="259" r:id="rId12"/>
    <p:sldId id="262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eva-lerche.d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schicktgendern.de/" TargetMode="External"/><Relationship Id="rId2" Type="http://schemas.openxmlformats.org/officeDocument/2006/relationships/hyperlink" Target="https://www.genderleicht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ndern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C4987-7D24-4095-AAD2-504D6D8D3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Alle statt jeder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ED5FB4-FF76-4A5E-8B3A-5CFEEABD7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32" y="3572538"/>
            <a:ext cx="8637072" cy="1458239"/>
          </a:xfrm>
        </p:spPr>
        <p:txBody>
          <a:bodyPr>
            <a:normAutofit/>
          </a:bodyPr>
          <a:lstStyle/>
          <a:p>
            <a:r>
              <a:rPr lang="de-DE" dirty="0"/>
              <a:t>Einfach geschlechtergerecht schreiben</a:t>
            </a:r>
          </a:p>
          <a:p>
            <a:r>
              <a:rPr lang="de-DE" dirty="0"/>
              <a:t>Handwerkskammer Münster, 7. März 2022</a:t>
            </a:r>
          </a:p>
          <a:p>
            <a:r>
              <a:rPr lang="de-DE" dirty="0"/>
              <a:t>Referentin: Dr. Eva-Maria Lerche, </a:t>
            </a: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eva-lerche.de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C232D2-98B6-4614-B03D-9E12E4040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0" r="46171"/>
          <a:stretch/>
        </p:blipFill>
        <p:spPr>
          <a:xfrm>
            <a:off x="10035209" y="0"/>
            <a:ext cx="2156791" cy="39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1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5EBA4-49D9-4C6C-B8C6-88BC8618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Alternativen zum Doppelpunkt:</a:t>
            </a:r>
            <a:br>
              <a:rPr lang="de-DE" dirty="0"/>
            </a:br>
            <a:r>
              <a:rPr lang="de-DE" dirty="0"/>
              <a:t>Umdenken und Ausprobieren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69287-D4EF-407C-8306-AD20F686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433" y="2015732"/>
            <a:ext cx="8023421" cy="3450613"/>
          </a:xfrm>
        </p:spPr>
        <p:txBody>
          <a:bodyPr>
            <a:noAutofit/>
          </a:bodyPr>
          <a:lstStyle/>
          <a:p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Hier sind Sie richtig, wenn Sie eine Arbeitsstelle in einem Handwerksbetrieb suchen oder 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Mitarbeiter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für Ihr Unternehmen brauchen. Um welche betriebliche Funktion und um welche Qualifikation es dabei geht, spielt keine Rolle. Wir vermitteln 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Meister, Gesellen, Techniker 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und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Ingenieure 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ebenso wie 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Helfer, Verkäufer 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oder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Kaufmännische Mitarbeiter 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(m/w/d).</a:t>
            </a:r>
            <a:endParaRPr lang="de-DE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Hier sind Sie richtig, wenn Sie eine Arbeitsstelle in einem Handwerksbetrieb suchen oder 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Verstärkung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für Ihr Unternehmen brauchen. Wir vermitteln 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Fachleute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mit Gesellen- oder Meisterbrief, aus dem Technik- und Ingenieurbereich ebenso wie 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Hilfskräfte, Verkaufspersonal oder Kaufleute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(m/w/d).</a:t>
            </a:r>
            <a:endParaRPr lang="de-D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F4CFBF5-9D5E-4605-B662-90529509073A}"/>
              </a:ext>
            </a:extLst>
          </p:cNvPr>
          <p:cNvSpPr/>
          <p:nvPr/>
        </p:nvSpPr>
        <p:spPr>
          <a:xfrm>
            <a:off x="934276" y="2562268"/>
            <a:ext cx="1948069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Original</a:t>
            </a:r>
          </a:p>
        </p:txBody>
      </p:sp>
      <p:sp>
        <p:nvSpPr>
          <p:cNvPr id="5" name="Pfeil: nach rechts gekrümmt 4">
            <a:extLst>
              <a:ext uri="{FF2B5EF4-FFF2-40B4-BE49-F238E27FC236}">
                <a16:creationId xmlns:a16="http://schemas.microsoft.com/office/drawing/2014/main" id="{7EBC09E3-BAF0-46EF-A6D6-31C7532E466A}"/>
              </a:ext>
            </a:extLst>
          </p:cNvPr>
          <p:cNvSpPr/>
          <p:nvPr/>
        </p:nvSpPr>
        <p:spPr>
          <a:xfrm>
            <a:off x="149085" y="2912165"/>
            <a:ext cx="636104" cy="21965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0FB400E-A693-4983-ADD5-94FB3BAF8CBB}"/>
              </a:ext>
            </a:extLst>
          </p:cNvPr>
          <p:cNvSpPr/>
          <p:nvPr/>
        </p:nvSpPr>
        <p:spPr>
          <a:xfrm>
            <a:off x="834884" y="4591878"/>
            <a:ext cx="2047462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Gendergerecht</a:t>
            </a:r>
          </a:p>
        </p:txBody>
      </p:sp>
    </p:spTree>
    <p:extLst>
      <p:ext uri="{BB962C8B-B14F-4D97-AF65-F5344CB8AC3E}">
        <p14:creationId xmlns:p14="http://schemas.microsoft.com/office/powerpoint/2010/main" val="24349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535E5-750C-4679-A415-BAAE031B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Partizipien – eigentlich gar nicht neu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D96C35-F3A5-40D7-81EF-1CAC38B21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643" y="2425148"/>
            <a:ext cx="7894211" cy="3349487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Auszubildende,  Vorsitzende,  Abgeordnete, Delegierte, Gleichstellungsbeauftragte</a:t>
            </a:r>
          </a:p>
          <a:p>
            <a:endParaRPr lang="de-DE" dirty="0"/>
          </a:p>
          <a:p>
            <a:r>
              <a:rPr lang="de-DE" dirty="0"/>
              <a:t>Ausbildende, Beratende, Teilnehmende, Lehrende, Lernende, Dozierende, Vortragende</a:t>
            </a:r>
          </a:p>
          <a:p>
            <a:endParaRPr lang="de-DE" dirty="0"/>
          </a:p>
          <a:p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 Partizipien sind im Plural immer geschlechtsneutral!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39C2B65-BA36-4823-B057-39E0C17B61CB}"/>
              </a:ext>
            </a:extLst>
          </p:cNvPr>
          <p:cNvSpPr/>
          <p:nvPr/>
        </p:nvSpPr>
        <p:spPr>
          <a:xfrm>
            <a:off x="934276" y="2324370"/>
            <a:ext cx="1948069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Schon lange bekannt</a:t>
            </a:r>
          </a:p>
        </p:txBody>
      </p:sp>
      <p:sp>
        <p:nvSpPr>
          <p:cNvPr id="5" name="Pfeil: nach rechts gekrümmt 4">
            <a:extLst>
              <a:ext uri="{FF2B5EF4-FFF2-40B4-BE49-F238E27FC236}">
                <a16:creationId xmlns:a16="http://schemas.microsoft.com/office/drawing/2014/main" id="{F1B4EFE6-D4EC-41E5-BC9C-5C31950A83DA}"/>
              </a:ext>
            </a:extLst>
          </p:cNvPr>
          <p:cNvSpPr/>
          <p:nvPr/>
        </p:nvSpPr>
        <p:spPr>
          <a:xfrm>
            <a:off x="159023" y="2807803"/>
            <a:ext cx="636104" cy="12920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8563242-8F81-43FC-B489-D500AEE4BC6B}"/>
              </a:ext>
            </a:extLst>
          </p:cNvPr>
          <p:cNvSpPr/>
          <p:nvPr/>
        </p:nvSpPr>
        <p:spPr>
          <a:xfrm>
            <a:off x="934276" y="3666151"/>
            <a:ext cx="1948069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Neu im Gebrauch</a:t>
            </a:r>
          </a:p>
        </p:txBody>
      </p:sp>
    </p:spTree>
    <p:extLst>
      <p:ext uri="{BB962C8B-B14F-4D97-AF65-F5344CB8AC3E}">
        <p14:creationId xmlns:p14="http://schemas.microsoft.com/office/powerpoint/2010/main" val="41939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16673-F6B9-4A21-8CDB-E4080D67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 denken: Was ist die Botschaft?</a:t>
            </a:r>
            <a:br>
              <a:rPr lang="de-DE" dirty="0"/>
            </a:br>
            <a:r>
              <a:rPr lang="de-DE" dirty="0"/>
              <a:t>Direkte Ansprache nutzen!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447535-6D40-481A-BB78-BBE13A50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974" y="2015732"/>
            <a:ext cx="7784880" cy="3450613"/>
          </a:xfrm>
        </p:spPr>
        <p:txBody>
          <a:bodyPr/>
          <a:lstStyle/>
          <a:p>
            <a:r>
              <a:rPr lang="de-DE" dirty="0"/>
              <a:t>Die EU, der Bund und das Land unterstützen Unternehmen und </a:t>
            </a:r>
            <a:r>
              <a:rPr lang="de-DE" b="1" dirty="0"/>
              <a:t>Existenzgründer</a:t>
            </a:r>
            <a:r>
              <a:rPr lang="de-DE" dirty="0"/>
              <a:t> mit diversen Fördermöglichkeiten in Form von Darlehen mit und ohne Haftungsfreistellung, Zuschüssen und Bürgschaften.</a:t>
            </a:r>
          </a:p>
          <a:p>
            <a:r>
              <a:rPr lang="de-DE" b="1" dirty="0"/>
              <a:t>Sie führen </a:t>
            </a:r>
            <a:r>
              <a:rPr lang="de-DE" dirty="0"/>
              <a:t>bereits ein Unternehmen oder möchten ein neues Unternehmen </a:t>
            </a:r>
            <a:r>
              <a:rPr lang="de-DE" b="1" dirty="0"/>
              <a:t>gründen</a:t>
            </a:r>
            <a:r>
              <a:rPr lang="de-DE" dirty="0"/>
              <a:t>? Die EU, der Bund und das Land unterstützen </a:t>
            </a:r>
            <a:r>
              <a:rPr lang="de-DE" b="1" dirty="0"/>
              <a:t>Sie</a:t>
            </a:r>
            <a:r>
              <a:rPr lang="de-DE" dirty="0"/>
              <a:t> mit diversen Fördermöglichkeiten in Form von Darlehen mit und ohne Haftungsfreistellung, Zuschüssen und Bürgschaften.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D4AB401-E25E-4EB7-A925-A6701906817F}"/>
              </a:ext>
            </a:extLst>
          </p:cNvPr>
          <p:cNvSpPr/>
          <p:nvPr/>
        </p:nvSpPr>
        <p:spPr>
          <a:xfrm>
            <a:off x="934277" y="2293911"/>
            <a:ext cx="1948069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Original</a:t>
            </a:r>
          </a:p>
        </p:txBody>
      </p:sp>
      <p:sp>
        <p:nvSpPr>
          <p:cNvPr id="5" name="Pfeil: nach rechts gekrümmt 4">
            <a:extLst>
              <a:ext uri="{FF2B5EF4-FFF2-40B4-BE49-F238E27FC236}">
                <a16:creationId xmlns:a16="http://schemas.microsoft.com/office/drawing/2014/main" id="{81B82732-8DB0-41D9-A08C-81AE291F6F42}"/>
              </a:ext>
            </a:extLst>
          </p:cNvPr>
          <p:cNvSpPr/>
          <p:nvPr/>
        </p:nvSpPr>
        <p:spPr>
          <a:xfrm>
            <a:off x="149085" y="2782956"/>
            <a:ext cx="636104" cy="18089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826970B-F6C2-4C6B-A6DD-46FAB2541CF4}"/>
              </a:ext>
            </a:extLst>
          </p:cNvPr>
          <p:cNvSpPr/>
          <p:nvPr/>
        </p:nvSpPr>
        <p:spPr>
          <a:xfrm>
            <a:off x="884580" y="4007560"/>
            <a:ext cx="2047462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Gendergerecht</a:t>
            </a:r>
          </a:p>
        </p:txBody>
      </p:sp>
    </p:spTree>
    <p:extLst>
      <p:ext uri="{BB962C8B-B14F-4D97-AF65-F5344CB8AC3E}">
        <p14:creationId xmlns:p14="http://schemas.microsoft.com/office/powerpoint/2010/main" val="28359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BC885-3B0C-4985-AF94-9AF8B92F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Lücke beim Sprechen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4CC3B-CF06-43BC-A3C2-4D69A121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2596165" cy="3450613"/>
          </a:xfrm>
        </p:spPr>
        <p:txBody>
          <a:bodyPr/>
          <a:lstStyle/>
          <a:p>
            <a:r>
              <a:rPr lang="de-DE" dirty="0"/>
              <a:t>beinhalten</a:t>
            </a:r>
          </a:p>
          <a:p>
            <a:r>
              <a:rPr lang="de-DE" dirty="0"/>
              <a:t>Spiegelei</a:t>
            </a:r>
          </a:p>
          <a:p>
            <a:r>
              <a:rPr lang="de-DE" dirty="0"/>
              <a:t>beirren</a:t>
            </a:r>
          </a:p>
          <a:p>
            <a:r>
              <a:rPr lang="de-DE" dirty="0"/>
              <a:t>vereisen</a:t>
            </a:r>
          </a:p>
          <a:p>
            <a:r>
              <a:rPr lang="de-DE" dirty="0"/>
              <a:t>Bundesinnenminister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16734A5-47F6-4B1A-871C-1787828FB8C0}"/>
              </a:ext>
            </a:extLst>
          </p:cNvPr>
          <p:cNvSpPr txBox="1">
            <a:spLocks/>
          </p:cNvSpPr>
          <p:nvPr/>
        </p:nvSpPr>
        <p:spPr>
          <a:xfrm>
            <a:off x="4047744" y="2015732"/>
            <a:ext cx="2718816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be</a:t>
            </a:r>
            <a:r>
              <a:rPr lang="de-DE" dirty="0"/>
              <a:t>-inhalten</a:t>
            </a:r>
          </a:p>
          <a:p>
            <a:r>
              <a:rPr lang="de-DE" dirty="0"/>
              <a:t>Spiegel-ei</a:t>
            </a:r>
          </a:p>
          <a:p>
            <a:r>
              <a:rPr lang="de-DE" dirty="0" err="1"/>
              <a:t>be</a:t>
            </a:r>
            <a:r>
              <a:rPr lang="de-DE" dirty="0"/>
              <a:t>-irren</a:t>
            </a:r>
          </a:p>
          <a:p>
            <a:r>
              <a:rPr lang="de-DE" dirty="0" err="1"/>
              <a:t>ver</a:t>
            </a:r>
            <a:r>
              <a:rPr lang="de-DE" dirty="0"/>
              <a:t>-eisen</a:t>
            </a:r>
          </a:p>
          <a:p>
            <a:r>
              <a:rPr lang="de-DE" dirty="0"/>
              <a:t>Bundes-innenminister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2C289CD-BF6F-44DA-B70D-8A76C57BE001}"/>
              </a:ext>
            </a:extLst>
          </p:cNvPr>
          <p:cNvSpPr txBox="1">
            <a:spLocks/>
          </p:cNvSpPr>
          <p:nvPr/>
        </p:nvSpPr>
        <p:spPr>
          <a:xfrm>
            <a:off x="6944075" y="2015732"/>
            <a:ext cx="259616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Meister:innen</a:t>
            </a:r>
            <a:endParaRPr lang="de-DE" dirty="0"/>
          </a:p>
          <a:p>
            <a:r>
              <a:rPr lang="de-DE" dirty="0" err="1"/>
              <a:t>Teilnehmer:innen</a:t>
            </a:r>
            <a:endParaRPr lang="de-DE" dirty="0"/>
          </a:p>
          <a:p>
            <a:r>
              <a:rPr lang="de-DE" dirty="0" err="1"/>
              <a:t>Kolleg:innen</a:t>
            </a:r>
            <a:endParaRPr lang="de-DE" dirty="0"/>
          </a:p>
          <a:p>
            <a:r>
              <a:rPr lang="de-DE" dirty="0" err="1"/>
              <a:t>Dozent:innen</a:t>
            </a:r>
            <a:endParaRPr lang="de-DE" dirty="0"/>
          </a:p>
          <a:p>
            <a:r>
              <a:rPr lang="de-DE" dirty="0" err="1"/>
              <a:t>Sachbearbeiter:innen</a:t>
            </a:r>
            <a:endParaRPr lang="de-DE" dirty="0"/>
          </a:p>
          <a:p>
            <a:r>
              <a:rPr lang="de-DE" dirty="0" err="1"/>
              <a:t>Kund:innen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0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41894-0AA3-4A04-890D-172F9E13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zum Nachschlagen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6B91B2-FF37-49FC-8EFB-B561B7AE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Selbst machen</a:t>
            </a:r>
          </a:p>
          <a:p>
            <a:r>
              <a:rPr lang="de-DE" dirty="0"/>
              <a:t>Sprechen Sie aus, was Sie eigentlich sagen wollen. Dann kommen Sie auf neue Ideen!</a:t>
            </a:r>
          </a:p>
          <a:p>
            <a:r>
              <a:rPr lang="de-DE" dirty="0"/>
              <a:t>Probieren Sie verschiedene Möglichkeiten aus und nutzen den Austausch mit anderen!</a:t>
            </a:r>
          </a:p>
          <a:p>
            <a:pPr marL="0" indent="0">
              <a:buNone/>
            </a:pPr>
            <a:r>
              <a:rPr lang="de-DE" b="1" dirty="0"/>
              <a:t>Webseiten</a:t>
            </a:r>
          </a:p>
          <a:p>
            <a:r>
              <a:rPr lang="de-DE" dirty="0"/>
              <a:t>Genderleicht vom </a:t>
            </a:r>
            <a:r>
              <a:rPr lang="de-DE" dirty="0" err="1"/>
              <a:t>Journalistinnenbund</a:t>
            </a:r>
            <a:r>
              <a:rPr lang="de-DE" dirty="0"/>
              <a:t>: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https://www.genderleicht.de/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de-DE" dirty="0"/>
              <a:t>Online-Wörterbuch: Geschickt gendern: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https://geschicktgendern.de/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de-DE" dirty="0"/>
              <a:t>Online-Wörterbuch: Gendern: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https://www.gendern.de/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DE" b="1" dirty="0"/>
              <a:t>Buchtipp</a:t>
            </a:r>
          </a:p>
          <a:p>
            <a:r>
              <a:rPr lang="de-DE" dirty="0"/>
              <a:t>Christine </a:t>
            </a:r>
            <a:r>
              <a:rPr lang="de-DE" dirty="0" err="1"/>
              <a:t>Olderdissen</a:t>
            </a:r>
            <a:r>
              <a:rPr lang="de-DE" dirty="0"/>
              <a:t> (2022): Genderleicht. Wie Sprache für alle elegant gelingt.</a:t>
            </a:r>
          </a:p>
        </p:txBody>
      </p:sp>
    </p:spTree>
    <p:extLst>
      <p:ext uri="{BB962C8B-B14F-4D97-AF65-F5344CB8AC3E}">
        <p14:creationId xmlns:p14="http://schemas.microsoft.com/office/powerpoint/2010/main" val="107318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DE128-E835-47A2-8641-A059B1AA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Geschlechtergerecht heißt:</a:t>
            </a:r>
            <a:br>
              <a:rPr lang="de-DE" dirty="0"/>
            </a:br>
            <a:r>
              <a:rPr lang="de-DE" dirty="0"/>
              <a:t>Herzlich willkommen!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AEBE9A-FE3D-4F44-B97B-B63C82B5A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Meisterinnen und Meister, </a:t>
            </a:r>
            <a:r>
              <a:rPr lang="de-DE" dirty="0" err="1"/>
              <a:t>Gesell:innen</a:t>
            </a:r>
            <a:r>
              <a:rPr lang="de-DE" dirty="0"/>
              <a:t>, Fachleute aus dem Handwerk: Geschlechtergerechte Sprache bedeutet, </a:t>
            </a:r>
          </a:p>
          <a:p>
            <a:r>
              <a:rPr lang="de-DE" dirty="0"/>
              <a:t>alle anzusprechen,</a:t>
            </a:r>
          </a:p>
          <a:p>
            <a:r>
              <a:rPr lang="de-DE" dirty="0"/>
              <a:t>zu sagen: Du bist hier herzlich willkommen, so wie du bist,</a:t>
            </a:r>
          </a:p>
          <a:p>
            <a:r>
              <a:rPr lang="de-DE" dirty="0"/>
              <a:t>zu zeigen:  wir sind offen für alle, ob Frisör, Elektrikerin oder </a:t>
            </a:r>
            <a:r>
              <a:rPr lang="de-DE" dirty="0" err="1"/>
              <a:t>Tischler:in</a:t>
            </a:r>
            <a:r>
              <a:rPr lang="de-DE" dirty="0"/>
              <a:t>,</a:t>
            </a:r>
          </a:p>
          <a:p>
            <a:r>
              <a:rPr lang="de-DE" dirty="0"/>
              <a:t>sich modern zu präsentieren,</a:t>
            </a:r>
          </a:p>
          <a:p>
            <a:r>
              <a:rPr lang="de-DE" dirty="0"/>
              <a:t>dem NRW-Gleichstellungsgesetz zu entsprechen, z. B. bei Anträgen.</a:t>
            </a:r>
          </a:p>
        </p:txBody>
      </p:sp>
    </p:spTree>
    <p:extLst>
      <p:ext uri="{BB962C8B-B14F-4D97-AF65-F5344CB8AC3E}">
        <p14:creationId xmlns:p14="http://schemas.microsoft.com/office/powerpoint/2010/main" val="268126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4AF14-7169-4D91-A72B-D1853D3A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 nicht so einfach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DC6F8D-2366-41FA-98A4-DB245BEA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Erzählen Sie über eine Person (z. B. aus Ihrem Arbeitsumfeld, aus Ihrer Familie oder aus Ihrem Freundeskreis).</a:t>
            </a:r>
          </a:p>
          <a:p>
            <a:r>
              <a:rPr lang="de-DE" dirty="0"/>
              <a:t>Sprechen Sie so über die Person, dass die anderen nicht erfahren, welches Geschlecht die Person hat.</a:t>
            </a:r>
          </a:p>
          <a:p>
            <a:endParaRPr lang="de-DE" dirty="0"/>
          </a:p>
          <a:p>
            <a:r>
              <a:rPr lang="de-DE" dirty="0"/>
              <a:t>Beobachtungsauftrag für die Zuhörenden:  </a:t>
            </a:r>
            <a:br>
              <a:rPr lang="de-DE" dirty="0"/>
            </a:br>
            <a:r>
              <a:rPr lang="de-DE" dirty="0"/>
              <a:t>Welche Formulierungen werden genutzt, um über die Person zu reden, ohne ihr Geschlecht zu nennen?</a:t>
            </a:r>
          </a:p>
        </p:txBody>
      </p:sp>
    </p:spTree>
    <p:extLst>
      <p:ext uri="{BB962C8B-B14F-4D97-AF65-F5344CB8AC3E}">
        <p14:creationId xmlns:p14="http://schemas.microsoft.com/office/powerpoint/2010/main" val="323646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8B8FE-B90F-4541-A2BF-10D596C0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bisschen Theorie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1FBE6-2112-4BD2-863C-81343083B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512" y="2015732"/>
            <a:ext cx="8482342" cy="3921772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/>
              <a:t>Grammatisches</a:t>
            </a:r>
            <a:r>
              <a:rPr lang="de-DE" dirty="0"/>
              <a:t> Geschlecht (Genus) für Hauptwörter: der Stuhl, die Lampe, das Regal, der Betrieb, die Verwaltung, das Unternehmen</a:t>
            </a:r>
          </a:p>
          <a:p>
            <a:r>
              <a:rPr lang="de-DE" b="1" dirty="0"/>
              <a:t>Biologisches</a:t>
            </a:r>
            <a:r>
              <a:rPr lang="de-DE" dirty="0"/>
              <a:t> Geschlecht (Sexus) für Lebewesen: die Tante, der Vetter, die Sau, der Eber</a:t>
            </a:r>
          </a:p>
          <a:p>
            <a:r>
              <a:rPr lang="de-DE" b="1" dirty="0"/>
              <a:t>Semantisches</a:t>
            </a:r>
            <a:r>
              <a:rPr lang="de-DE" dirty="0"/>
              <a:t> Geschlecht (Bedeutung) für Menschen: die Tante, der Vetter, </a:t>
            </a:r>
            <a:br>
              <a:rPr lang="de-DE" dirty="0"/>
            </a:br>
            <a:r>
              <a:rPr lang="de-DE" dirty="0"/>
              <a:t>das Mädchen (grammatisch „Neutrum“, Bedeutung „weiblich“), die Memme (grammatisch „Femininum“, Bedeutung „männlich“)</a:t>
            </a:r>
          </a:p>
          <a:p>
            <a:r>
              <a:rPr lang="de-DE" b="1" dirty="0"/>
              <a:t>Soziales</a:t>
            </a:r>
            <a:r>
              <a:rPr lang="de-DE" dirty="0"/>
              <a:t> Geschlecht (Rollenbilder, Stereotype) für Menschen: der Baggerfahrer, der Soldat, die Erzieherin, die Sekretärin</a:t>
            </a:r>
          </a:p>
          <a:p>
            <a:r>
              <a:rPr lang="de-DE" b="1" dirty="0"/>
              <a:t>Sonderfälle</a:t>
            </a:r>
            <a:r>
              <a:rPr lang="de-DE" dirty="0"/>
              <a:t>: semantisch neutral: die Person, der Mensch, das Genie, das Kind, das Opfer, die Leute, die Eltern</a:t>
            </a:r>
          </a:p>
        </p:txBody>
      </p:sp>
      <p:sp>
        <p:nvSpPr>
          <p:cNvPr id="4" name="Mond 3">
            <a:extLst>
              <a:ext uri="{FF2B5EF4-FFF2-40B4-BE49-F238E27FC236}">
                <a16:creationId xmlns:a16="http://schemas.microsoft.com/office/drawing/2014/main" id="{6CCE15A7-1FCE-4152-85C2-0392F0EC52F1}"/>
              </a:ext>
            </a:extLst>
          </p:cNvPr>
          <p:cNvSpPr/>
          <p:nvPr/>
        </p:nvSpPr>
        <p:spPr>
          <a:xfrm>
            <a:off x="2337268" y="2916936"/>
            <a:ext cx="311992" cy="7040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A51C194-9265-480D-BC79-5EA4C6658942}"/>
              </a:ext>
            </a:extLst>
          </p:cNvPr>
          <p:cNvSpPr/>
          <p:nvPr/>
        </p:nvSpPr>
        <p:spPr>
          <a:xfrm>
            <a:off x="393434" y="2015732"/>
            <a:ext cx="1487424" cy="768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Maskulinum, Femininum, Neutrum</a:t>
            </a:r>
          </a:p>
        </p:txBody>
      </p:sp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3EECDA33-0F7D-4025-A51C-0706B403A788}"/>
              </a:ext>
            </a:extLst>
          </p:cNvPr>
          <p:cNvSpPr/>
          <p:nvPr/>
        </p:nvSpPr>
        <p:spPr>
          <a:xfrm>
            <a:off x="2049660" y="2916935"/>
            <a:ext cx="311992" cy="20873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DDA5500-FB1A-419C-BC95-22F5CD03FB32}"/>
              </a:ext>
            </a:extLst>
          </p:cNvPr>
          <p:cNvSpPr/>
          <p:nvPr/>
        </p:nvSpPr>
        <p:spPr>
          <a:xfrm>
            <a:off x="393434" y="3429000"/>
            <a:ext cx="1487424" cy="84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männlich,</a:t>
            </a:r>
          </a:p>
          <a:p>
            <a:pPr algn="ctr"/>
            <a:r>
              <a:rPr lang="de-DE" dirty="0"/>
              <a:t>weiblich,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hen</a:t>
            </a:r>
            <a:r>
              <a:rPr lang="de-DE" dirty="0"/>
              <a:t>, </a:t>
            </a:r>
            <a:r>
              <a:rPr lang="de-DE" dirty="0" err="1"/>
              <a:t>they</a:t>
            </a:r>
            <a:r>
              <a:rPr lang="de-DE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74907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21E9B-4C9D-4376-A56F-B790C2CA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 hier?</a:t>
            </a:r>
            <a:br>
              <a:rPr lang="de-DE" dirty="0"/>
            </a:br>
            <a:r>
              <a:rPr lang="de-DE" dirty="0"/>
              <a:t>Nicht überfordern lassen!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A70D22-E9AF-4865-AB80-B22B2E7A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2015732"/>
            <a:ext cx="7397254" cy="3758903"/>
          </a:xfrm>
        </p:spPr>
        <p:txBody>
          <a:bodyPr>
            <a:normAutofit/>
          </a:bodyPr>
          <a:lstStyle/>
          <a:p>
            <a:r>
              <a:rPr lang="de-DE" b="1" dirty="0"/>
              <a:t>Konkrete</a:t>
            </a:r>
            <a:r>
              <a:rPr lang="de-DE" dirty="0"/>
              <a:t> Personen: Für Sie ist die Sachbearbeiterin Frau </a:t>
            </a:r>
            <a:r>
              <a:rPr lang="de-DE" dirty="0" err="1"/>
              <a:t>Meltim</a:t>
            </a:r>
            <a:r>
              <a:rPr lang="de-DE" dirty="0"/>
              <a:t> zuständig.</a:t>
            </a:r>
          </a:p>
          <a:p>
            <a:r>
              <a:rPr lang="de-DE" b="1" dirty="0"/>
              <a:t>Wenige</a:t>
            </a:r>
            <a:r>
              <a:rPr lang="de-DE" dirty="0"/>
              <a:t> Menschen: Die HWK hat heute zwei Meister und drei Meisterinnen ausgezeichnet; die HWK hat heute fünf </a:t>
            </a:r>
            <a:r>
              <a:rPr lang="de-DE" dirty="0" err="1"/>
              <a:t>Meister:innen</a:t>
            </a:r>
            <a:r>
              <a:rPr lang="de-DE" dirty="0"/>
              <a:t> ausgezeichnet.</a:t>
            </a:r>
          </a:p>
          <a:p>
            <a:endParaRPr lang="de-DE" dirty="0"/>
          </a:p>
          <a:p>
            <a:r>
              <a:rPr lang="de-DE" b="1" dirty="0"/>
              <a:t>Abstrakte</a:t>
            </a:r>
            <a:r>
              <a:rPr lang="de-DE" dirty="0"/>
              <a:t> Sachbezeichnungen: Fleischermesser, Gesellenstück, Meisterschule, Meisterprüfung</a:t>
            </a:r>
            <a:br>
              <a:rPr lang="de-DE" dirty="0"/>
            </a:br>
            <a:r>
              <a:rPr lang="de-DE" dirty="0"/>
              <a:t>(keine Sorge, hiermit beschäftigen wir uns im nächsten Schritt)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0EAA379-9487-401B-AFEC-D6C859DC8998}"/>
              </a:ext>
            </a:extLst>
          </p:cNvPr>
          <p:cNvGrpSpPr/>
          <p:nvPr/>
        </p:nvGrpSpPr>
        <p:grpSpPr>
          <a:xfrm>
            <a:off x="232098" y="2323264"/>
            <a:ext cx="3230217" cy="3758904"/>
            <a:chOff x="261915" y="2015732"/>
            <a:chExt cx="3230217" cy="3450613"/>
          </a:xfrm>
        </p:grpSpPr>
        <p:sp>
          <p:nvSpPr>
            <p:cNvPr id="4" name="Gleichschenkliges Dreieck 3">
              <a:extLst>
                <a:ext uri="{FF2B5EF4-FFF2-40B4-BE49-F238E27FC236}">
                  <a16:creationId xmlns:a16="http://schemas.microsoft.com/office/drawing/2014/main" id="{041476C6-77B2-4C28-97EB-EDFB71C16385}"/>
                </a:ext>
              </a:extLst>
            </p:cNvPr>
            <p:cNvSpPr/>
            <p:nvPr/>
          </p:nvSpPr>
          <p:spPr>
            <a:xfrm rot="10800000">
              <a:off x="261915" y="2015732"/>
              <a:ext cx="3230217" cy="345061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F89930A-7BEF-47D8-9CB6-E79AC2F79263}"/>
                </a:ext>
              </a:extLst>
            </p:cNvPr>
            <p:cNvSpPr txBox="1"/>
            <p:nvPr/>
          </p:nvSpPr>
          <p:spPr>
            <a:xfrm>
              <a:off x="953948" y="2015732"/>
              <a:ext cx="1898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>
                  <a:solidFill>
                    <a:schemeClr val="bg1"/>
                  </a:solidFill>
                </a:rPr>
                <a:t>Hohe Relevanz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31CF58-9145-47D8-9471-A0C840951E8C}"/>
                </a:ext>
              </a:extLst>
            </p:cNvPr>
            <p:cNvSpPr txBox="1"/>
            <p:nvPr/>
          </p:nvSpPr>
          <p:spPr>
            <a:xfrm>
              <a:off x="1281601" y="3721453"/>
              <a:ext cx="11838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>
                  <a:solidFill>
                    <a:schemeClr val="bg1"/>
                  </a:solidFill>
                </a:rPr>
                <a:t>Niedrige</a:t>
              </a:r>
            </a:p>
            <a:p>
              <a:r>
                <a:rPr lang="de-DE" sz="2200" dirty="0">
                  <a:solidFill>
                    <a:schemeClr val="bg1"/>
                  </a:solidFill>
                </a:rPr>
                <a:t>Relevanz</a:t>
              </a:r>
            </a:p>
          </p:txBody>
        </p:sp>
        <p:sp>
          <p:nvSpPr>
            <p:cNvPr id="7" name="Pfeil: nach unten 6">
              <a:extLst>
                <a:ext uri="{FF2B5EF4-FFF2-40B4-BE49-F238E27FC236}">
                  <a16:creationId xmlns:a16="http://schemas.microsoft.com/office/drawing/2014/main" id="{28010F7E-2998-4F93-9B67-45948A604B2E}"/>
                </a:ext>
              </a:extLst>
            </p:cNvPr>
            <p:cNvSpPr/>
            <p:nvPr/>
          </p:nvSpPr>
          <p:spPr>
            <a:xfrm>
              <a:off x="1710544" y="2534478"/>
              <a:ext cx="332960" cy="1107463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3049DB5-4591-4DDA-88B9-86B7E861E765}"/>
              </a:ext>
            </a:extLst>
          </p:cNvPr>
          <p:cNvCxnSpPr/>
          <p:nvPr/>
        </p:nvCxnSpPr>
        <p:spPr>
          <a:xfrm>
            <a:off x="3462315" y="4075043"/>
            <a:ext cx="77390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52449-8C6B-4BE4-BD0B-0B4F6E32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Es gibt immer mehrere 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ADCFD-8B73-4425-8569-618D9855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9" y="2015732"/>
            <a:ext cx="8073115" cy="3450613"/>
          </a:xfrm>
        </p:spPr>
        <p:txBody>
          <a:bodyPr>
            <a:normAutofit fontScale="92500" lnSpcReduction="20000"/>
          </a:bodyPr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Das Bildungszentrum der Handwerkskammer Münster (HBZ) bietet Ihnen ein vielfältiges Spektrum an </a:t>
            </a:r>
            <a:r>
              <a:rPr lang="de-DE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Meisterschulen</a:t>
            </a:r>
            <a:r>
              <a:rPr lang="de-DE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in den unterschiedlichsten Themenfeldern. Ganz gleich ob Sie </a:t>
            </a:r>
            <a:r>
              <a:rPr lang="de-DE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Buchbinder-, Metallbauer- oder Zahntechniker-Meister</a:t>
            </a:r>
            <a:r>
              <a:rPr lang="de-DE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werden möchten – wir machen Sie fit für die Prüfung.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Das Bildungszentrum der Handwerkskammer Münster (HBZ) bietet Ihnen ein vielfältiges Spektrum an </a:t>
            </a:r>
            <a:r>
              <a:rPr lang="de-DE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Meisterschulen</a:t>
            </a:r>
            <a:r>
              <a:rPr lang="de-DE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in den unterschiedlichsten Themenfeldern. Wir machen Sie fit für die </a:t>
            </a:r>
            <a:r>
              <a:rPr lang="de-DE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Meisterprüfung</a:t>
            </a:r>
            <a:r>
              <a:rPr lang="de-DE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ganz gleich ob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im Bereich </a:t>
            </a:r>
            <a:r>
              <a:rPr lang="de-DE" sz="18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Buchbinderei, Metallbau oder Zahntechnik</a:t>
            </a:r>
            <a:endParaRPr lang="de-DE" sz="1800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als </a:t>
            </a:r>
            <a:r>
              <a:rPr lang="de-DE" sz="18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Meisterin oder Meister </a:t>
            </a:r>
            <a:r>
              <a:rPr lang="de-DE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der Buchbinderei, des Metallbaus oder der Zahntechnik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als </a:t>
            </a:r>
            <a:r>
              <a:rPr lang="de-DE" sz="1800" b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Buchbinder:in</a:t>
            </a:r>
            <a:r>
              <a:rPr lang="de-DE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DE" sz="1800" b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Metallbauer:in</a:t>
            </a:r>
            <a:r>
              <a:rPr lang="de-DE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oder </a:t>
            </a:r>
            <a:r>
              <a:rPr lang="de-DE" sz="1800" b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Zahntechniker:in</a:t>
            </a:r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42DA8E6-AB7C-4DFE-BF47-B19FEC393382}"/>
              </a:ext>
            </a:extLst>
          </p:cNvPr>
          <p:cNvSpPr/>
          <p:nvPr/>
        </p:nvSpPr>
        <p:spPr>
          <a:xfrm>
            <a:off x="934277" y="2293911"/>
            <a:ext cx="1948069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Original</a:t>
            </a:r>
          </a:p>
        </p:txBody>
      </p:sp>
      <p:sp>
        <p:nvSpPr>
          <p:cNvPr id="5" name="Pfeil: nach rechts gekrümmt 4">
            <a:extLst>
              <a:ext uri="{FF2B5EF4-FFF2-40B4-BE49-F238E27FC236}">
                <a16:creationId xmlns:a16="http://schemas.microsoft.com/office/drawing/2014/main" id="{068C46FB-506B-4440-9A1C-2A5F8497545A}"/>
              </a:ext>
            </a:extLst>
          </p:cNvPr>
          <p:cNvSpPr/>
          <p:nvPr/>
        </p:nvSpPr>
        <p:spPr>
          <a:xfrm>
            <a:off x="149085" y="2782956"/>
            <a:ext cx="636104" cy="18089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5504D6B-9AAF-4FC9-858C-775D0FDB90D9}"/>
              </a:ext>
            </a:extLst>
          </p:cNvPr>
          <p:cNvSpPr/>
          <p:nvPr/>
        </p:nvSpPr>
        <p:spPr>
          <a:xfrm>
            <a:off x="884580" y="4136768"/>
            <a:ext cx="2047462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Gendergerecht</a:t>
            </a:r>
          </a:p>
        </p:txBody>
      </p:sp>
    </p:spTree>
    <p:extLst>
      <p:ext uri="{BB962C8B-B14F-4D97-AF65-F5344CB8AC3E}">
        <p14:creationId xmlns:p14="http://schemas.microsoft.com/office/powerpoint/2010/main" val="4677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52449-8C6B-4BE4-BD0B-0B4F6E32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 jedes Wort muss gegendert werden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0ADCFD-8B73-4425-8569-618D9855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9" y="2136326"/>
            <a:ext cx="8073115" cy="3604780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Die Digitalisierung der Wertschöpfung durchdringt und beeinflusst sämtliche Unternehmensbereiche. Sie verändert nachhaltig die Kommunikation zwischen Unternehmen, Wirtschaftsakteuren und </a:t>
            </a:r>
            <a:r>
              <a:rPr lang="de-DE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Kunden</a:t>
            </a:r>
            <a:r>
              <a:rPr lang="de-D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de-D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Die Digitalisierung der Wertschöpfung durchdringt und beeinflusst sämtliche Unternehmensbereiche. Sie verändert nachhaltig die Kommunikation zwischen Unternehmen, Wirtschaftsakteuren und </a:t>
            </a:r>
            <a:br>
              <a:rPr lang="de-DE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1. der </a:t>
            </a:r>
            <a:r>
              <a:rPr lang="de-DE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Kundschaft.</a:t>
            </a:r>
            <a:br>
              <a:rPr lang="de-DE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de-DE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der Kundinnen und Kunden.</a:t>
            </a:r>
            <a:br>
              <a:rPr lang="de-DE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de-DE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de-D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de-DE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der </a:t>
            </a:r>
            <a:r>
              <a:rPr lang="de-DE" b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Kund:innen</a:t>
            </a:r>
            <a:r>
              <a:rPr lang="de-DE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42DA8E6-AB7C-4DFE-BF47-B19FEC393382}"/>
              </a:ext>
            </a:extLst>
          </p:cNvPr>
          <p:cNvSpPr/>
          <p:nvPr/>
        </p:nvSpPr>
        <p:spPr>
          <a:xfrm>
            <a:off x="934277" y="2293911"/>
            <a:ext cx="1948069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Original</a:t>
            </a:r>
          </a:p>
        </p:txBody>
      </p:sp>
      <p:sp>
        <p:nvSpPr>
          <p:cNvPr id="5" name="Pfeil: nach rechts gekrümmt 4">
            <a:extLst>
              <a:ext uri="{FF2B5EF4-FFF2-40B4-BE49-F238E27FC236}">
                <a16:creationId xmlns:a16="http://schemas.microsoft.com/office/drawing/2014/main" id="{068C46FB-506B-4440-9A1C-2A5F8497545A}"/>
              </a:ext>
            </a:extLst>
          </p:cNvPr>
          <p:cNvSpPr/>
          <p:nvPr/>
        </p:nvSpPr>
        <p:spPr>
          <a:xfrm>
            <a:off x="149085" y="2782956"/>
            <a:ext cx="636104" cy="18089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5504D6B-9AAF-4FC9-858C-775D0FDB90D9}"/>
              </a:ext>
            </a:extLst>
          </p:cNvPr>
          <p:cNvSpPr/>
          <p:nvPr/>
        </p:nvSpPr>
        <p:spPr>
          <a:xfrm>
            <a:off x="884580" y="4136768"/>
            <a:ext cx="2047462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Gendergerecht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0A966C8-994F-4C28-9653-9A7CE82D3E29}"/>
              </a:ext>
            </a:extLst>
          </p:cNvPr>
          <p:cNvSpPr/>
          <p:nvPr/>
        </p:nvSpPr>
        <p:spPr>
          <a:xfrm>
            <a:off x="7692886" y="2742993"/>
            <a:ext cx="2176672" cy="292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56E7452-3A5C-48FF-B5DD-77C7D6511197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8746432" y="3035513"/>
            <a:ext cx="34790" cy="22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6F121F9-63CC-4007-9691-6607AFC41D1F}"/>
              </a:ext>
            </a:extLst>
          </p:cNvPr>
          <p:cNvSpPr txBox="1"/>
          <p:nvPr/>
        </p:nvSpPr>
        <p:spPr>
          <a:xfrm>
            <a:off x="6986302" y="3261151"/>
            <a:ext cx="3520259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Neutral, weil keine Einzelpersonen</a:t>
            </a:r>
          </a:p>
        </p:txBody>
      </p:sp>
    </p:spTree>
    <p:extLst>
      <p:ext uri="{BB962C8B-B14F-4D97-AF65-F5344CB8AC3E}">
        <p14:creationId xmlns:p14="http://schemas.microsoft.com/office/powerpoint/2010/main" val="110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57B5B-BD30-42DE-80A0-D730BCBA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Genderzeichen: Der Doppelpunkt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E0E5D7-1157-494A-8B2D-8C7B16DF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Genderzeichen bitte möglichst nur </a:t>
            </a:r>
            <a:r>
              <a:rPr lang="de-DE" b="1" dirty="0"/>
              <a:t>im Plural </a:t>
            </a:r>
            <a:r>
              <a:rPr lang="de-DE" dirty="0"/>
              <a:t>verwenden: Die </a:t>
            </a:r>
            <a:r>
              <a:rPr lang="de-DE" dirty="0" err="1"/>
              <a:t>Mitarbeiter:innen</a:t>
            </a:r>
            <a:endParaRPr lang="de-DE" dirty="0"/>
          </a:p>
          <a:p>
            <a:pPr marL="0" indent="268288">
              <a:buNone/>
            </a:pPr>
            <a:r>
              <a:rPr lang="de-DE" dirty="0"/>
              <a:t>Gruselfaktor: </a:t>
            </a:r>
            <a:r>
              <a:rPr lang="de-DE" dirty="0" err="1"/>
              <a:t>Der:die</a:t>
            </a:r>
            <a:r>
              <a:rPr lang="de-DE" dirty="0"/>
              <a:t> </a:t>
            </a:r>
            <a:r>
              <a:rPr lang="de-DE" dirty="0" err="1"/>
              <a:t>Mitarbeiter:in</a:t>
            </a:r>
            <a:r>
              <a:rPr lang="de-DE" dirty="0"/>
              <a:t> hat </a:t>
            </a:r>
            <a:r>
              <a:rPr lang="de-DE" dirty="0" err="1"/>
              <a:t>sein:ihr</a:t>
            </a:r>
            <a:r>
              <a:rPr lang="de-DE" dirty="0"/>
              <a:t> Pausenbrot vergessen.</a:t>
            </a:r>
          </a:p>
          <a:p>
            <a:r>
              <a:rPr lang="de-DE" dirty="0"/>
              <a:t>Das Genderzeichen wird vor der Endung „-innen“ eingefügt:</a:t>
            </a:r>
          </a:p>
          <a:p>
            <a:pPr lvl="1"/>
            <a:r>
              <a:rPr lang="de-DE" dirty="0"/>
              <a:t>Die </a:t>
            </a:r>
            <a:r>
              <a:rPr lang="de-DE" dirty="0" err="1"/>
              <a:t>Meister:innen</a:t>
            </a:r>
            <a:endParaRPr lang="de-DE" dirty="0"/>
          </a:p>
          <a:p>
            <a:pPr lvl="1"/>
            <a:r>
              <a:rPr lang="de-DE" dirty="0"/>
              <a:t>Die </a:t>
            </a:r>
            <a:r>
              <a:rPr lang="de-DE" dirty="0" err="1"/>
              <a:t>Kund:innen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Die </a:t>
            </a:r>
            <a:r>
              <a:rPr lang="de-DE" dirty="0" err="1"/>
              <a:t>Kolleg:innen</a:t>
            </a:r>
            <a:endParaRPr lang="de-DE" dirty="0"/>
          </a:p>
          <a:p>
            <a:pPr lvl="1"/>
            <a:r>
              <a:rPr lang="de-DE" dirty="0"/>
              <a:t>Die </a:t>
            </a:r>
            <a:r>
              <a:rPr lang="de-DE" dirty="0" err="1"/>
              <a:t>Handwerker:innen</a:t>
            </a:r>
            <a:endParaRPr lang="de-DE" dirty="0"/>
          </a:p>
        </p:txBody>
      </p:sp>
      <p:sp>
        <p:nvSpPr>
          <p:cNvPr id="4" name="Gewitterblitz 3">
            <a:extLst>
              <a:ext uri="{FF2B5EF4-FFF2-40B4-BE49-F238E27FC236}">
                <a16:creationId xmlns:a16="http://schemas.microsoft.com/office/drawing/2014/main" id="{79C49F83-89F6-4BF2-9EF5-E00B3C703069}"/>
              </a:ext>
            </a:extLst>
          </p:cNvPr>
          <p:cNvSpPr/>
          <p:nvPr/>
        </p:nvSpPr>
        <p:spPr>
          <a:xfrm>
            <a:off x="1137146" y="2474976"/>
            <a:ext cx="585216" cy="31699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4B7FA65B-CCEC-4A34-BFD1-3B2F353A87DB}"/>
              </a:ext>
            </a:extLst>
          </p:cNvPr>
          <p:cNvSpPr/>
          <p:nvPr/>
        </p:nvSpPr>
        <p:spPr>
          <a:xfrm>
            <a:off x="3938016" y="4011169"/>
            <a:ext cx="243840" cy="48768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CB698A-7973-4CED-937C-9126C0E11882}"/>
              </a:ext>
            </a:extLst>
          </p:cNvPr>
          <p:cNvSpPr txBox="1"/>
          <p:nvPr/>
        </p:nvSpPr>
        <p:spPr>
          <a:xfrm>
            <a:off x="4231316" y="4097774"/>
            <a:ext cx="661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Das -en von Kunden und Kollegen fällt weg – Kollegen, das schafft ihr!</a:t>
            </a:r>
          </a:p>
        </p:txBody>
      </p:sp>
    </p:spTree>
    <p:extLst>
      <p:ext uri="{BB962C8B-B14F-4D97-AF65-F5344CB8AC3E}">
        <p14:creationId xmlns:p14="http://schemas.microsoft.com/office/powerpoint/2010/main" val="86883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5EBA4-49D9-4C6C-B8C6-88BC8618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Genderzeichen: Der Doppelpunkt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69287-D4EF-407C-8306-AD20F686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433" y="2015732"/>
            <a:ext cx="8023421" cy="3450613"/>
          </a:xfrm>
        </p:spPr>
        <p:txBody>
          <a:bodyPr>
            <a:noAutofit/>
          </a:bodyPr>
          <a:lstStyle/>
          <a:p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Hier sind Sie richtig, wenn Sie eine Arbeitsstelle in einem Handwerksbetrieb suchen oder 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Mitarbeiter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für Ihr Unternehmen brauchen. Um welche betriebliche Funktion und um welche Qualifikation es dabei geht, spielt keine Rolle. Wir vermitteln 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Meister, Gesellen, Techniker 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und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Ingenieure 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ebenso wie 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Helfer, Verkäufer 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oder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Kaufmännische Mitarbeiter 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(m/w/d).</a:t>
            </a:r>
            <a:endParaRPr lang="de-DE" sz="18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Hier sind Sie richtig, wenn Sie eine Arbeitsstelle in einem Handwerksbetrieb suchen oder </a:t>
            </a:r>
            <a:r>
              <a:rPr lang="de-DE" sz="18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Mitarbeiter:innen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für Ihr Unternehmen brauchen. Wir vermitteln </a:t>
            </a:r>
            <a:r>
              <a:rPr lang="de-DE" sz="18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Meister:innen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de-DE" sz="18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Gesell:innen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de-DE" sz="18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Techniker:innen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und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Ingenieur:innen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ebenso wie </a:t>
            </a:r>
            <a:r>
              <a:rPr lang="de-DE" sz="18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Helfer:innen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de-DE" sz="18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Verkäufer:innen</a:t>
            </a:r>
            <a:r>
              <a:rPr lang="de-DE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oder Kaufmännische </a:t>
            </a:r>
            <a:r>
              <a:rPr lang="de-DE" sz="1800" b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Mitarbeiter:innen</a:t>
            </a:r>
            <a:r>
              <a:rPr lang="de-DE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(m/w/d).</a:t>
            </a:r>
            <a:endParaRPr lang="de-D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F4CFBF5-9D5E-4605-B662-90529509073A}"/>
              </a:ext>
            </a:extLst>
          </p:cNvPr>
          <p:cNvSpPr/>
          <p:nvPr/>
        </p:nvSpPr>
        <p:spPr>
          <a:xfrm>
            <a:off x="934276" y="2562268"/>
            <a:ext cx="1948069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Original</a:t>
            </a:r>
          </a:p>
        </p:txBody>
      </p:sp>
      <p:sp>
        <p:nvSpPr>
          <p:cNvPr id="5" name="Pfeil: nach rechts gekrümmt 4">
            <a:extLst>
              <a:ext uri="{FF2B5EF4-FFF2-40B4-BE49-F238E27FC236}">
                <a16:creationId xmlns:a16="http://schemas.microsoft.com/office/drawing/2014/main" id="{7EBC09E3-BAF0-46EF-A6D6-31C7532E466A}"/>
              </a:ext>
            </a:extLst>
          </p:cNvPr>
          <p:cNvSpPr/>
          <p:nvPr/>
        </p:nvSpPr>
        <p:spPr>
          <a:xfrm>
            <a:off x="149085" y="2912165"/>
            <a:ext cx="636104" cy="21965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0FB400E-A693-4983-ADD5-94FB3BAF8CBB}"/>
              </a:ext>
            </a:extLst>
          </p:cNvPr>
          <p:cNvSpPr/>
          <p:nvPr/>
        </p:nvSpPr>
        <p:spPr>
          <a:xfrm>
            <a:off x="834884" y="4591878"/>
            <a:ext cx="2047462" cy="867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Gendergerecht</a:t>
            </a:r>
          </a:p>
        </p:txBody>
      </p:sp>
    </p:spTree>
    <p:extLst>
      <p:ext uri="{BB962C8B-B14F-4D97-AF65-F5344CB8AC3E}">
        <p14:creationId xmlns:p14="http://schemas.microsoft.com/office/powerpoint/2010/main" val="10011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Katalog</Template>
  <TotalTime>0</TotalTime>
  <Words>1126</Words>
  <Application>Microsoft Office PowerPoint</Application>
  <PresentationFormat>Breitbild</PresentationFormat>
  <Paragraphs>108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Helvetica</vt:lpstr>
      <vt:lpstr>Wingdings</vt:lpstr>
      <vt:lpstr>Katalog</vt:lpstr>
      <vt:lpstr>Alle statt jeder</vt:lpstr>
      <vt:lpstr>Geschlechtergerecht heißt: Herzlich willkommen!</vt:lpstr>
      <vt:lpstr>Gar nicht so einfach</vt:lpstr>
      <vt:lpstr>Ein bisschen Theorie</vt:lpstr>
      <vt:lpstr>Neu hier? Nicht überfordern lassen!</vt:lpstr>
      <vt:lpstr>Es gibt immer mehrere Möglichkeiten</vt:lpstr>
      <vt:lpstr>Nicht jedes Wort muss gegendert werden</vt:lpstr>
      <vt:lpstr>Genderzeichen: Der Doppelpunkt</vt:lpstr>
      <vt:lpstr>Genderzeichen: Der Doppelpunkt</vt:lpstr>
      <vt:lpstr>Alternativen zum Doppelpunkt: Umdenken und Ausprobieren</vt:lpstr>
      <vt:lpstr>Partizipien – eigentlich gar nicht neu</vt:lpstr>
      <vt:lpstr>Neu denken: Was ist die Botschaft? Direkte Ansprache nutzen!</vt:lpstr>
      <vt:lpstr>Die Lücke beim Sprechen</vt:lpstr>
      <vt:lpstr>Tipps zum Nachschlagen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statt jeder</dc:title>
  <dc:creator>Eva-Maria Lerche</dc:creator>
  <cp:lastModifiedBy>Eva-Maria Lerche</cp:lastModifiedBy>
  <cp:revision>10</cp:revision>
  <dcterms:created xsi:type="dcterms:W3CDTF">2022-02-22T11:18:27Z</dcterms:created>
  <dcterms:modified xsi:type="dcterms:W3CDTF">2022-02-28T12:23:10Z</dcterms:modified>
</cp:coreProperties>
</file>